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44"/>
    <p:restoredTop sz="94637"/>
  </p:normalViewPr>
  <p:slideViewPr>
    <p:cSldViewPr snapToGrid="0">
      <p:cViewPr varScale="1">
        <p:scale>
          <a:sx n="104" d="100"/>
          <a:sy n="104" d="100"/>
        </p:scale>
        <p:origin x="128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4EA82B-6322-A84F-8AFD-6DD7B1E9DFD4}" type="datetimeFigureOut">
              <a:rPr lang="en-US" smtClean="0"/>
              <a:t>4/25/26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949AD3-8823-2248-BA2E-F0089972C9DA}" type="slidenum">
              <a:rPr lang="en-US" smtClean="0"/>
              <a:t>‹#›</a:t>
            </a:fld>
            <a:endParaRPr lang="en-US"/>
          </a:p>
        </p:txBody>
      </p:sp>
    </p:spTree>
    <p:extLst>
      <p:ext uri="{BB962C8B-B14F-4D97-AF65-F5344CB8AC3E}">
        <p14:creationId xmlns:p14="http://schemas.microsoft.com/office/powerpoint/2010/main" val="3132306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64949AD3-8823-2248-BA2E-F0089972C9DA}" type="slidenum">
              <a:rPr lang="en-US" smtClean="0"/>
              <a:t>6</a:t>
            </a:fld>
            <a:endParaRPr lang="en-US"/>
          </a:p>
        </p:txBody>
      </p:sp>
    </p:spTree>
    <p:extLst>
      <p:ext uri="{BB962C8B-B14F-4D97-AF65-F5344CB8AC3E}">
        <p14:creationId xmlns:p14="http://schemas.microsoft.com/office/powerpoint/2010/main" val="4097631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949AD3-8823-2248-BA2E-F0089972C9DA}" type="slidenum">
              <a:rPr lang="en-US" smtClean="0"/>
              <a:t>8</a:t>
            </a:fld>
            <a:endParaRPr lang="en-US"/>
          </a:p>
        </p:txBody>
      </p:sp>
    </p:spTree>
    <p:extLst>
      <p:ext uri="{BB962C8B-B14F-4D97-AF65-F5344CB8AC3E}">
        <p14:creationId xmlns:p14="http://schemas.microsoft.com/office/powerpoint/2010/main" val="2868205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21049-91A6-D8F0-E998-F2E5D57CDE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F1B27-D3CA-0A47-0EED-CDE42F781F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D8E9D9-EEDF-D73D-5D94-BF5ACC4148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D99291B-9D6A-24BB-6E17-39DBB3C43BF0}"/>
              </a:ext>
            </a:extLst>
          </p:cNvPr>
          <p:cNvSpPr>
            <a:spLocks noGrp="1"/>
          </p:cNvSpPr>
          <p:nvPr>
            <p:ph type="sldNum" sz="quarter" idx="5"/>
          </p:nvPr>
        </p:nvSpPr>
        <p:spPr/>
        <p:txBody>
          <a:bodyPr/>
          <a:lstStyle/>
          <a:p>
            <a:fld id="{64949AD3-8823-2248-BA2E-F0089972C9DA}" type="slidenum">
              <a:rPr lang="en-US" smtClean="0"/>
              <a:t>9</a:t>
            </a:fld>
            <a:endParaRPr lang="en-US"/>
          </a:p>
        </p:txBody>
      </p:sp>
    </p:spTree>
    <p:extLst>
      <p:ext uri="{BB962C8B-B14F-4D97-AF65-F5344CB8AC3E}">
        <p14:creationId xmlns:p14="http://schemas.microsoft.com/office/powerpoint/2010/main" val="898236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009D9-322C-3771-4107-2AFA11D60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55202A-8E06-B28B-A097-E05B855706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4455D4-E9B2-AF33-B0FC-E3E5FC0AAA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3D6CC98-C9DC-D981-AFBE-8E79C7193F93}"/>
              </a:ext>
            </a:extLst>
          </p:cNvPr>
          <p:cNvSpPr>
            <a:spLocks noGrp="1"/>
          </p:cNvSpPr>
          <p:nvPr>
            <p:ph type="sldNum" sz="quarter" idx="5"/>
          </p:nvPr>
        </p:nvSpPr>
        <p:spPr/>
        <p:txBody>
          <a:bodyPr/>
          <a:lstStyle/>
          <a:p>
            <a:fld id="{64949AD3-8823-2248-BA2E-F0089972C9DA}" type="slidenum">
              <a:rPr lang="en-US" smtClean="0"/>
              <a:t>10</a:t>
            </a:fld>
            <a:endParaRPr lang="en-US"/>
          </a:p>
        </p:txBody>
      </p:sp>
    </p:spTree>
    <p:extLst>
      <p:ext uri="{BB962C8B-B14F-4D97-AF65-F5344CB8AC3E}">
        <p14:creationId xmlns:p14="http://schemas.microsoft.com/office/powerpoint/2010/main" val="692729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53D83-A2ED-A7B3-4E24-1F775C102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0459F6-FA16-84D5-3163-FA45507C64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33120-DB92-8A2E-E4F6-F1F76770CD3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E3C19AB-8A2F-FD74-12BC-FCF86599A130}"/>
              </a:ext>
            </a:extLst>
          </p:cNvPr>
          <p:cNvSpPr>
            <a:spLocks noGrp="1"/>
          </p:cNvSpPr>
          <p:nvPr>
            <p:ph type="sldNum" sz="quarter" idx="5"/>
          </p:nvPr>
        </p:nvSpPr>
        <p:spPr/>
        <p:txBody>
          <a:bodyPr/>
          <a:lstStyle/>
          <a:p>
            <a:fld id="{64949AD3-8823-2248-BA2E-F0089972C9DA}" type="slidenum">
              <a:rPr lang="en-US" smtClean="0"/>
              <a:t>11</a:t>
            </a:fld>
            <a:endParaRPr lang="en-US"/>
          </a:p>
        </p:txBody>
      </p:sp>
    </p:spTree>
    <p:extLst>
      <p:ext uri="{BB962C8B-B14F-4D97-AF65-F5344CB8AC3E}">
        <p14:creationId xmlns:p14="http://schemas.microsoft.com/office/powerpoint/2010/main" val="2166815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D37D1-CF0A-EC80-46C9-2A76C42CDD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D840F4-4D89-D18F-C53B-7532062BAF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FC65F1-84C3-FCB0-6B16-9035EF087C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146F99A-AB4B-0B1D-8B1F-D72972E85945}"/>
              </a:ext>
            </a:extLst>
          </p:cNvPr>
          <p:cNvSpPr>
            <a:spLocks noGrp="1"/>
          </p:cNvSpPr>
          <p:nvPr>
            <p:ph type="sldNum" sz="quarter" idx="5"/>
          </p:nvPr>
        </p:nvSpPr>
        <p:spPr/>
        <p:txBody>
          <a:bodyPr/>
          <a:lstStyle/>
          <a:p>
            <a:fld id="{64949AD3-8823-2248-BA2E-F0089972C9DA}" type="slidenum">
              <a:rPr lang="en-US" smtClean="0"/>
              <a:t>12</a:t>
            </a:fld>
            <a:endParaRPr lang="en-US"/>
          </a:p>
        </p:txBody>
      </p:sp>
    </p:spTree>
    <p:extLst>
      <p:ext uri="{BB962C8B-B14F-4D97-AF65-F5344CB8AC3E}">
        <p14:creationId xmlns:p14="http://schemas.microsoft.com/office/powerpoint/2010/main" val="3054266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2B7B6-5C25-7464-3216-FE307D8593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77423-31CF-5A54-9030-487A0156A7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3CE71-AE6A-1E52-040B-70132D76167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68EE69-99C5-CD8C-F18E-F133474F10E0}"/>
              </a:ext>
            </a:extLst>
          </p:cNvPr>
          <p:cNvSpPr>
            <a:spLocks noGrp="1"/>
          </p:cNvSpPr>
          <p:nvPr>
            <p:ph type="sldNum" sz="quarter" idx="5"/>
          </p:nvPr>
        </p:nvSpPr>
        <p:spPr/>
        <p:txBody>
          <a:bodyPr/>
          <a:lstStyle/>
          <a:p>
            <a:fld id="{64949AD3-8823-2248-BA2E-F0089972C9DA}" type="slidenum">
              <a:rPr lang="en-US" smtClean="0"/>
              <a:t>13</a:t>
            </a:fld>
            <a:endParaRPr lang="en-US"/>
          </a:p>
        </p:txBody>
      </p:sp>
    </p:spTree>
    <p:extLst>
      <p:ext uri="{BB962C8B-B14F-4D97-AF65-F5344CB8AC3E}">
        <p14:creationId xmlns:p14="http://schemas.microsoft.com/office/powerpoint/2010/main" val="2392996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96288-3F9C-846F-4AEF-E6D2DE5D5B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9768E-74A0-60CC-125E-1A57D27D2B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3BBC8-78EF-7417-E276-F0604FAADD1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06A10B8-DDCE-1488-0632-5062F8ED6F0A}"/>
              </a:ext>
            </a:extLst>
          </p:cNvPr>
          <p:cNvSpPr>
            <a:spLocks noGrp="1"/>
          </p:cNvSpPr>
          <p:nvPr>
            <p:ph type="sldNum" sz="quarter" idx="5"/>
          </p:nvPr>
        </p:nvSpPr>
        <p:spPr/>
        <p:txBody>
          <a:bodyPr/>
          <a:lstStyle/>
          <a:p>
            <a:fld id="{64949AD3-8823-2248-BA2E-F0089972C9DA}" type="slidenum">
              <a:rPr lang="en-US" smtClean="0"/>
              <a:t>14</a:t>
            </a:fld>
            <a:endParaRPr lang="en-US"/>
          </a:p>
        </p:txBody>
      </p:sp>
    </p:spTree>
    <p:extLst>
      <p:ext uri="{BB962C8B-B14F-4D97-AF65-F5344CB8AC3E}">
        <p14:creationId xmlns:p14="http://schemas.microsoft.com/office/powerpoint/2010/main" val="1670446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8AB1F77-B87C-8C40-8D8A-1346AAB12809}" type="datetimeFigureOut">
              <a:rPr lang="en-US" smtClean="0"/>
              <a:t>4/25/26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1792636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AB1F77-B87C-8C40-8D8A-1346AAB12809}" type="datetimeFigureOut">
              <a:rPr lang="en-US" smtClean="0"/>
              <a:t>4/25/26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3569838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AB1F77-B87C-8C40-8D8A-1346AAB12809}" type="datetimeFigureOut">
              <a:rPr lang="en-US" smtClean="0"/>
              <a:t>4/25/26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1435684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AB1F77-B87C-8C40-8D8A-1346AAB12809}" type="datetimeFigureOut">
              <a:rPr lang="en-US" smtClean="0"/>
              <a:t>4/25/26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201542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8AB1F77-B87C-8C40-8D8A-1346AAB12809}" type="datetimeFigureOut">
              <a:rPr lang="en-US" smtClean="0"/>
              <a:t>4/25/26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3271232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8AB1F77-B87C-8C40-8D8A-1346AAB12809}" type="datetimeFigureOut">
              <a:rPr lang="en-US" smtClean="0"/>
              <a:t>4/25/26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2231473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AB1F77-B87C-8C40-8D8A-1346AAB12809}" type="datetimeFigureOut">
              <a:rPr lang="en-US" smtClean="0"/>
              <a:t>4/25/26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1365303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8AB1F77-B87C-8C40-8D8A-1346AAB12809}" type="datetimeFigureOut">
              <a:rPr lang="en-US" smtClean="0"/>
              <a:t>4/25/26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759137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AB1F77-B87C-8C40-8D8A-1346AAB12809}" type="datetimeFigureOut">
              <a:rPr lang="en-US" smtClean="0"/>
              <a:t>4/25/26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3663981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8AB1F77-B87C-8C40-8D8A-1346AAB12809}" type="datetimeFigureOut">
              <a:rPr lang="en-US" smtClean="0"/>
              <a:t>4/25/26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1036393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8AB1F77-B87C-8C40-8D8A-1346AAB12809}" type="datetimeFigureOut">
              <a:rPr lang="en-US" smtClean="0"/>
              <a:t>4/25/26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7E3A70-C2CF-3D4B-AADD-64EF795DD7A5}" type="slidenum">
              <a:rPr lang="en-US" smtClean="0"/>
              <a:t>‹#›</a:t>
            </a:fld>
            <a:endParaRPr lang="en-US"/>
          </a:p>
        </p:txBody>
      </p:sp>
    </p:spTree>
    <p:extLst>
      <p:ext uri="{BB962C8B-B14F-4D97-AF65-F5344CB8AC3E}">
        <p14:creationId xmlns:p14="http://schemas.microsoft.com/office/powerpoint/2010/main" val="1870001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8AB1F77-B87C-8C40-8D8A-1346AAB12809}" type="datetimeFigureOut">
              <a:rPr lang="en-US" smtClean="0"/>
              <a:t>4/25/26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D7E3A70-C2CF-3D4B-AADD-64EF795DD7A5}" type="slidenum">
              <a:rPr lang="en-US" smtClean="0"/>
              <a:t>‹#›</a:t>
            </a:fld>
            <a:endParaRPr lang="en-US"/>
          </a:p>
        </p:txBody>
      </p:sp>
    </p:spTree>
    <p:extLst>
      <p:ext uri="{BB962C8B-B14F-4D97-AF65-F5344CB8AC3E}">
        <p14:creationId xmlns:p14="http://schemas.microsoft.com/office/powerpoint/2010/main" val="1018410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109694A-8C39-AC1D-3402-45983FD109EF}"/>
              </a:ext>
            </a:extLst>
          </p:cNvPr>
          <p:cNvSpPr>
            <a:spLocks noGrp="1"/>
          </p:cNvSpPr>
          <p:nvPr>
            <p:ph type="subTitle" idx="1"/>
          </p:nvPr>
        </p:nvSpPr>
        <p:spPr>
          <a:xfrm>
            <a:off x="128588" y="114300"/>
            <a:ext cx="8901112" cy="6629400"/>
          </a:xfrm>
          <a:blipFill>
            <a:blip r:embed="rId2"/>
            <a:stretch>
              <a:fillRect/>
            </a:stretch>
          </a:blipFill>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PURSUE UNITY (Jn 17:20-23)</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INTRO</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Our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unity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Christ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must continue to our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unity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in</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Christ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There is always the need for caution when a church has existed and thrived this long.</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One of the things we must guard 						against is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complacency in regard to 					the continuing pursuit of unity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9149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05ED9-89EA-3C3D-CFE0-01176CFF729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B44A150F-61C8-F4EB-3EDE-4DAD3F2CABFA}"/>
              </a:ext>
            </a:extLst>
          </p:cNvPr>
          <p:cNvSpPr>
            <a:spLocks noGrp="1"/>
          </p:cNvSpPr>
          <p:nvPr>
            <p:ph type="subTitle" idx="1"/>
          </p:nvPr>
        </p:nvSpPr>
        <p:spPr>
          <a:xfrm>
            <a:off x="128588" y="114300"/>
            <a:ext cx="8901112" cy="6629400"/>
          </a:xfrm>
          <a:blipFill>
            <a:blip r:embed="rId3"/>
            <a:stretch>
              <a:fillRect/>
            </a:stretch>
          </a:blipFill>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Add to this what Christ mentions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22a</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“glory”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can refer to several 						possible things.</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can refer to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glory of the cross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can refer to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revelation of who God is in Christ Jesus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through His disciples and, therefore, to the means of unity.</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can refer to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believers’ sharing in the attributes and essence of God through the indwelling Holy Spirit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3712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04B9B-2FD6-90F0-F3EC-0579EA63B5AE}"/>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C232BDE1-59EA-9710-0544-251CBA0E4453}"/>
              </a:ext>
            </a:extLst>
          </p:cNvPr>
          <p:cNvSpPr>
            <a:spLocks noGrp="1"/>
          </p:cNvSpPr>
          <p:nvPr>
            <p:ph type="subTitle" idx="1"/>
          </p:nvPr>
        </p:nvSpPr>
        <p:spPr>
          <a:xfrm>
            <a:off x="128588" y="114300"/>
            <a:ext cx="8901112" cy="6629400"/>
          </a:xfrm>
          <a:blipFill>
            <a:blip r:embed="rId3"/>
            <a:stretch>
              <a:fillRect/>
            </a:stretch>
          </a:blipFill>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Whatever this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“glory”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may refer to,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it has only one purpose</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22b</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But the Lord’s desire for the unity of His church is not just for the sake of being united.</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prayer of the Lord also reveals to us THE GOAL OF UNITY among believers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which is two-fold.</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So first,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that the world may know and believe in the Son’s divine mission</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5291345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2AAFC-2171-728C-35DE-6DC583F56E2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12601C9-0D54-E09B-99E2-C532326E6341}"/>
              </a:ext>
            </a:extLst>
          </p:cNvPr>
          <p:cNvSpPr>
            <a:spLocks noGrp="1"/>
          </p:cNvSpPr>
          <p:nvPr>
            <p:ph type="subTitle" idx="1"/>
          </p:nvPr>
        </p:nvSpPr>
        <p:spPr>
          <a:xfrm>
            <a:off x="128588" y="114300"/>
            <a:ext cx="8901112" cy="6629400"/>
          </a:xfrm>
          <a:blipFill>
            <a:blip r:embed="rId3"/>
            <a:stretch>
              <a:fillRect/>
            </a:stretch>
          </a:blipFill>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 unity of believers will testify to 						who God is as revealed by Christ and 					to the trueness of Christ fulfilling His 					mission because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unity will be a 					testimony to the life of Christ in 						believers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Second,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that the world may know that the Father loves the church</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For God to send His Son to die for His 					elect and then to indwell them will be 					proof of His love for believers.</a:t>
            </a:r>
          </a:p>
        </p:txBody>
      </p:sp>
    </p:spTree>
    <p:extLst>
      <p:ext uri="{BB962C8B-B14F-4D97-AF65-F5344CB8AC3E}">
        <p14:creationId xmlns:p14="http://schemas.microsoft.com/office/powerpoint/2010/main" val="24141378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67281-EB94-01D1-7DAA-32CD9E6510BA}"/>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5700FEE6-026D-8171-FC75-33CB99C04092}"/>
              </a:ext>
            </a:extLst>
          </p:cNvPr>
          <p:cNvSpPr>
            <a:spLocks noGrp="1"/>
          </p:cNvSpPr>
          <p:nvPr>
            <p:ph type="subTitle" idx="1"/>
          </p:nvPr>
        </p:nvSpPr>
        <p:spPr>
          <a:xfrm>
            <a:off x="128588" y="114300"/>
            <a:ext cx="8901112" cy="6629400"/>
          </a:xfrm>
          <a:blipFill>
            <a:blip r:embed="rId3"/>
            <a:stretch>
              <a:fillRect/>
            </a:stretch>
          </a:blipFill>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All this tells us that although there is this invisible oneness of all believers,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this unity demonstrates itself in outward, tangible, visible relationships characterized by love among believers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 testimony that God will use to reach the world.</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is what Jesus was commanding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Jn 13:34-35</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Christians are to love each other so 					that the world may believe in the 						reality of Christ’s love.</a:t>
            </a:r>
          </a:p>
        </p:txBody>
      </p:sp>
    </p:spTree>
    <p:extLst>
      <p:ext uri="{BB962C8B-B14F-4D97-AF65-F5344CB8AC3E}">
        <p14:creationId xmlns:p14="http://schemas.microsoft.com/office/powerpoint/2010/main" val="35922736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8BA85-27C0-A00C-EDD5-502D81DDD435}"/>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60C058DA-3BF6-9458-F5E3-AD2B05890291}"/>
              </a:ext>
            </a:extLst>
          </p:cNvPr>
          <p:cNvSpPr>
            <a:spLocks noGrp="1"/>
          </p:cNvSpPr>
          <p:nvPr>
            <p:ph type="subTitle" idx="1"/>
          </p:nvPr>
        </p:nvSpPr>
        <p:spPr>
          <a:xfrm>
            <a:off x="128588" y="114300"/>
            <a:ext cx="8901112" cy="6629400"/>
          </a:xfrm>
          <a:blipFill>
            <a:blip r:embed="rId3"/>
            <a:stretch>
              <a:fillRect/>
            </a:stretch>
          </a:blipFill>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loving relationship among 							believers, characterized by unity, is 						the greatest witness to Jesus Christ.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Lord has made each </a:t>
            </a:r>
            <a:r>
              <a:rPr lang="en-PH" sz="360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of us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 part of a church that is worth serving in, not because we are a great church, but because Jesus is manifestly moving in this church for His pleasure and glory!</a:t>
            </a:r>
          </a:p>
        </p:txBody>
      </p:sp>
    </p:spTree>
    <p:extLst>
      <p:ext uri="{BB962C8B-B14F-4D97-AF65-F5344CB8AC3E}">
        <p14:creationId xmlns:p14="http://schemas.microsoft.com/office/powerpoint/2010/main" val="9139520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B438D-0311-84BD-C6EB-06D760E4CBD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8C0F4A66-F675-5700-E194-B18942615935}"/>
              </a:ext>
            </a:extLst>
          </p:cNvPr>
          <p:cNvSpPr>
            <a:spLocks noGrp="1"/>
          </p:cNvSpPr>
          <p:nvPr>
            <p:ph type="subTitle" idx="1"/>
          </p:nvPr>
        </p:nvSpPr>
        <p:spPr>
          <a:xfrm>
            <a:off x="128588" y="114300"/>
            <a:ext cx="8901112" cy="6629400"/>
          </a:xfrm>
          <a:blipFill>
            <a:blip r:embed="rId2"/>
            <a:stretch>
              <a:fillRect/>
            </a:stretch>
          </a:blipFill>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encourage and inspire you in this continuing pursuit, let us turn to John 17, where we will find the true “Lord’s Prayer”.</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prayer of our Lord reveals the desire of the Lord, and one of His most ardent desires for us, His church, is unity.</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4364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1DCA9-563E-B164-10F9-F1C3A2A063A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DE1E652-AE55-8CBC-F07B-B6C566EA11B0}"/>
              </a:ext>
            </a:extLst>
          </p:cNvPr>
          <p:cNvSpPr>
            <a:spLocks noGrp="1"/>
          </p:cNvSpPr>
          <p:nvPr>
            <p:ph type="subTitle" idx="1"/>
          </p:nvPr>
        </p:nvSpPr>
        <p:spPr>
          <a:xfrm>
            <a:off x="128588" y="114300"/>
            <a:ext cx="8901112" cy="6629400"/>
          </a:xfrm>
          <a:blipFill>
            <a:blip r:embed="rId2"/>
            <a:stretch>
              <a:fillRect/>
            </a:stretch>
          </a:blipFill>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II. </a:t>
            </a:r>
            <a:r>
              <a:rPr lang="en-PH" sz="3600"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PURSUE UNITY (vv. 20-23)</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Read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Jn 17:20-23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Read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Jn 17:20</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 the Church Age, all who have become believers have come to Christ directly or indirectly through the apostles’ ministry of the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“word,”</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which has been passed down through the ages.</a:t>
            </a:r>
          </a:p>
        </p:txBody>
      </p:sp>
    </p:spTree>
    <p:extLst>
      <p:ext uri="{BB962C8B-B14F-4D97-AF65-F5344CB8AC3E}">
        <p14:creationId xmlns:p14="http://schemas.microsoft.com/office/powerpoint/2010/main" val="3451474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9DAF3-DA47-C739-DB94-D0EEC5A07BE0}"/>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1912C5A0-60D3-2503-A279-94EB1C140881}"/>
              </a:ext>
            </a:extLst>
          </p:cNvPr>
          <p:cNvSpPr>
            <a:spLocks noGrp="1"/>
          </p:cNvSpPr>
          <p:nvPr>
            <p:ph type="subTitle" idx="1"/>
          </p:nvPr>
        </p:nvSpPr>
        <p:spPr>
          <a:xfrm>
            <a:off x="128588" y="114300"/>
            <a:ext cx="8901112" cy="6629400"/>
          </a:xfrm>
          <a:blipFill>
            <a:blip r:embed="rId2"/>
            <a:stretch>
              <a:fillRect/>
            </a:stretch>
          </a:blipFill>
        </p:spPr>
        <p:txBody>
          <a:bodyPr>
            <a:normAutofit lnSpcReduction="10000"/>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Belief in Christ comes through 						believing in His Word, here 							particularly referring to the gospel 					message.</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Rom 10:17</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is a good reminder to us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to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major in the gospel message</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when 					trying to lead people to Christ.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We need to be careful not to belittle 					this </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“word”</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by thinking it is not enough 					and therefore setting it aside and 						replacing it with our own message.</a:t>
            </a:r>
          </a:p>
        </p:txBody>
      </p:sp>
    </p:spTree>
    <p:extLst>
      <p:ext uri="{BB962C8B-B14F-4D97-AF65-F5344CB8AC3E}">
        <p14:creationId xmlns:p14="http://schemas.microsoft.com/office/powerpoint/2010/main" val="13262136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B8ED8-2C75-1E12-5F25-BFE3E9817AEA}"/>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5EDC042-794A-3269-26E2-52979BC2A61A}"/>
              </a:ext>
            </a:extLst>
          </p:cNvPr>
          <p:cNvSpPr>
            <a:spLocks noGrp="1"/>
          </p:cNvSpPr>
          <p:nvPr>
            <p:ph type="subTitle" idx="1"/>
          </p:nvPr>
        </p:nvSpPr>
        <p:spPr>
          <a:xfrm>
            <a:off x="128588" y="114300"/>
            <a:ext cx="8901112" cy="6629400"/>
          </a:xfrm>
          <a:blipFill>
            <a:blip r:embed="rId2"/>
            <a:stretch>
              <a:fillRect/>
            </a:stretch>
          </a:blipFill>
        </p:spPr>
        <p:txBody>
          <a:bodyPr>
            <a:normAutofit/>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Recall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Rom 1:16</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What everyone who desires to lead 					people to Christ needs to be 							strengthened in is familiarity with 					the Gospel and all the truths 							contained in it, and how to be able 					to share it effectively.</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Jesus then begins to ask for His future disciples: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vv. 21-23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How important to our Lord is the 						unity of His followers!</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46185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28CCF-F899-F6DA-47E9-6BFB2F552021}"/>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5292F667-D5BF-9816-39CC-27E4DCC03168}"/>
              </a:ext>
            </a:extLst>
          </p:cNvPr>
          <p:cNvSpPr>
            <a:spLocks noGrp="1"/>
          </p:cNvSpPr>
          <p:nvPr>
            <p:ph type="subTitle" idx="1"/>
          </p:nvPr>
        </p:nvSpPr>
        <p:spPr>
          <a:xfrm>
            <a:off x="128588" y="114300"/>
            <a:ext cx="8901112" cy="6629400"/>
          </a:xfrm>
          <a:blipFill>
            <a:blip r:embed="rId3"/>
            <a:stretch>
              <a:fillRect/>
            </a:stretch>
          </a:blipFill>
        </p:spPr>
        <p:txBody>
          <a:bodyPr>
            <a:normAutofit/>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That is why the first thing we will see is THE IMPORTANCE OF UNITY</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following passages bear witness to this fact.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12:25</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1:10-13</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Eph 4:3</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Titus 3:10-11 (</a:t>
            </a:r>
            <a:r>
              <a:rPr lang="en-PH" sz="3600" b="1" u="sng" cap="small"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esv</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Phil 4:2</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6862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75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ssolve">
                                      <p:cBhvr>
                                        <p:cTn id="27" dur="75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ssolve">
                                      <p:cBhvr>
                                        <p:cTn id="32"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E7682-CFE3-013F-E170-1F4F4970694A}"/>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7A6BF6D-102C-A551-A52A-DC56A229C155}"/>
              </a:ext>
            </a:extLst>
          </p:cNvPr>
          <p:cNvSpPr>
            <a:spLocks noGrp="1"/>
          </p:cNvSpPr>
          <p:nvPr>
            <p:ph type="subTitle" idx="1"/>
          </p:nvPr>
        </p:nvSpPr>
        <p:spPr>
          <a:xfrm>
            <a:off x="128588" y="114300"/>
            <a:ext cx="8901112" cy="6629400"/>
          </a:xfrm>
          <a:blipFill>
            <a:blip r:embed="rId2"/>
            <a:stretch>
              <a:fillRect/>
            </a:stretch>
          </a:blipFill>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Life in the Father’s House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quote</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When we continue in this way, we 					are showing that we are more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concerned about our personal 						positions than we are about the 						name of the Lord.</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How deeply grieved the Lord must be 					when He sees this among His people 					and within His church!</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Jesus’ praying this for future believers tells us that He recognizes our great tendency toward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discord</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and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disunity</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92772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D6122-A5BF-77BB-896B-530C80A49A7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AC428D01-CC24-09B9-9038-11CC27E572F5}"/>
              </a:ext>
            </a:extLst>
          </p:cNvPr>
          <p:cNvSpPr>
            <a:spLocks noGrp="1"/>
          </p:cNvSpPr>
          <p:nvPr>
            <p:ph type="subTitle" idx="1"/>
          </p:nvPr>
        </p:nvSpPr>
        <p:spPr>
          <a:xfrm>
            <a:off x="128588" y="114300"/>
            <a:ext cx="8901112" cy="6629400"/>
          </a:xfrm>
          <a:blipFill>
            <a:blip r:embed="rId3"/>
            <a:stretch>
              <a:fillRect/>
            </a:stretch>
          </a:blipFill>
        </p:spPr>
        <p:txBody>
          <a:bodyPr>
            <a:normAutofit lnSpcReduction="10000"/>
          </a:bodyPr>
          <a:lstStyle/>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 this prayer, we also see THE BASIS AND THE PATTERN OF UNITY among believers: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vv. 21b, 22c</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Jesus wanted the unity of His 						disciples to be patterned after the 					unity of the Father and the Son.</a:t>
            </a:r>
            <a:endPar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endParaRP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This unity is based on two </a:t>
            </a:r>
            <a:r>
              <a:rPr lang="en-PH" sz="36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indwellings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mentioned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vv. 21 &amp; 23</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indwelling of the Son in believers</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(v. 23) and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Father’s mutual 						indwelling with the Son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21;</a:t>
            </a:r>
            <a:r>
              <a:rPr lang="en-PH" sz="3600"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23).</a:t>
            </a:r>
          </a:p>
        </p:txBody>
      </p:sp>
    </p:spTree>
    <p:extLst>
      <p:ext uri="{BB962C8B-B14F-4D97-AF65-F5344CB8AC3E}">
        <p14:creationId xmlns:p14="http://schemas.microsoft.com/office/powerpoint/2010/main" val="20335697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462DF-7DA5-93F3-D15B-621E42E1E8E6}"/>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CBFE8C65-C78F-C6D1-0D73-88BC5AD71E02}"/>
              </a:ext>
            </a:extLst>
          </p:cNvPr>
          <p:cNvSpPr>
            <a:spLocks noGrp="1"/>
          </p:cNvSpPr>
          <p:nvPr>
            <p:ph type="subTitle" idx="1"/>
          </p:nvPr>
        </p:nvSpPr>
        <p:spPr>
          <a:xfrm>
            <a:off x="128588" y="114300"/>
            <a:ext cx="8901112" cy="6629400"/>
          </a:xfrm>
          <a:blipFill>
            <a:blip r:embed="rId3"/>
            <a:stretch>
              <a:fillRect/>
            </a:stretch>
          </a:blipFill>
        </p:spPr>
        <p:txBody>
          <a:bodyPr>
            <a:normAutofit lnSpcReduction="10000"/>
          </a:bodyPr>
          <a:lstStyle/>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There is this invisible oneness among 					believers because of the indwelling 						life of God through Christ’s work in 						them.</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The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effect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of this is seen in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v. 23b</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John MacArthur quote.</a:t>
            </a:r>
          </a:p>
          <a:p>
            <a:pPr algn="l">
              <a:lnSpc>
                <a:spcPct val="100000"/>
              </a:lnSpc>
              <a:tabLst>
                <a:tab pos="484188" algn="l"/>
                <a:tab pos="576263" algn="l"/>
                <a:tab pos="841375" algn="l"/>
                <a:tab pos="881063" algn="l"/>
                <a:tab pos="969963" algn="l"/>
                <a:tab pos="1019175" algn="l"/>
                <a:tab pos="1154113" algn="l"/>
                <a:tab pos="1508125" algn="l"/>
                <a:tab pos="1639888" algn="l"/>
                <a:tab pos="1820863" algn="l"/>
              </a:tabLst>
            </a:pP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 And the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agent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of this indwelling life is 					the Third Person of the Trinity, </a:t>
            </a: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the 						Holy Spirit</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(cf. </a:t>
            </a:r>
            <a:r>
              <a:rPr lang="en-PH" sz="3600" b="1" u="sng"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1Cor 6:19</a:t>
            </a:r>
            <a:r>
              <a:rPr lang="en-PH" sz="36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p>
          <a:p>
            <a:pPr marL="571500" indent="-571500" algn="l">
              <a:lnSpc>
                <a:spcPct val="100000"/>
              </a:lnSpc>
              <a:buFont typeface="Wingdings" pitchFamily="2" charset="2"/>
              <a:buChar char="Ø"/>
              <a:tabLst>
                <a:tab pos="484188" algn="l"/>
                <a:tab pos="576263" algn="l"/>
                <a:tab pos="841375" algn="l"/>
                <a:tab pos="881063" algn="l"/>
                <a:tab pos="969963" algn="l"/>
                <a:tab pos="1019175" algn="l"/>
                <a:tab pos="1154113" algn="l"/>
                <a:tab pos="1508125" algn="l"/>
                <a:tab pos="1639888" algn="l"/>
                <a:tab pos="1820863" algn="l"/>
              </a:tabLst>
            </a:pPr>
            <a:r>
              <a:rPr lang="en-PH" sz="3600" b="1" i="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Ponder the implications of this in our relating to one another!</a:t>
            </a:r>
          </a:p>
        </p:txBody>
      </p:sp>
    </p:spTree>
    <p:extLst>
      <p:ext uri="{BB962C8B-B14F-4D97-AF65-F5344CB8AC3E}">
        <p14:creationId xmlns:p14="http://schemas.microsoft.com/office/powerpoint/2010/main" val="1342498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270</TotalTime>
  <Words>1293</Words>
  <Application>Microsoft Macintosh PowerPoint</Application>
  <PresentationFormat>On-screen Show (4:3)</PresentationFormat>
  <Paragraphs>64</Paragraphs>
  <Slides>14</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Aptos</vt:lpstr>
      <vt:lpstr>Aptos Display</vt:lpstr>
      <vt:lpstr>Arial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Robert Casas</dc:creator>
  <cp:lastModifiedBy>Robert Casas</cp:lastModifiedBy>
  <cp:revision>19</cp:revision>
  <dcterms:created xsi:type="dcterms:W3CDTF">2026-03-18T13:26:36Z</dcterms:created>
  <dcterms:modified xsi:type="dcterms:W3CDTF">2026-04-25T16:13:57Z</dcterms:modified>
</cp:coreProperties>
</file>